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73EC-7756-4BB7-BBB6-357F78E0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beam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7B6CD-331B-4A74-A09F-CFAFD52B9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 antenna built from aluminum I-beams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An omnidirectional antenna invented by Clarence Beam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An antenna that concentrates signals in one direction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An antenna that reverses the phase of received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T9A01 HRLM (4 - 15)</a:t>
            </a:r>
          </a:p>
        </p:txBody>
      </p:sp>
    </p:spTree>
    <p:extLst>
      <p:ext uri="{BB962C8B-B14F-4D97-AF65-F5344CB8AC3E}">
        <p14:creationId xmlns:p14="http://schemas.microsoft.com/office/powerpoint/2010/main" val="339805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186A-D9DD-4AEB-8B4C-CF75CA5B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increases the resonant frequency of a dipole antenna?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0315D-23FD-4A4E-986F-0F0808485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Lengthening 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Insert coils in series with radiating wires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Shortening 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Add capacitive loading to the ends of the radiating wires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T9A05 HRLM (4 - 12)</a:t>
            </a:r>
          </a:p>
        </p:txBody>
      </p:sp>
    </p:spTree>
    <p:extLst>
      <p:ext uri="{BB962C8B-B14F-4D97-AF65-F5344CB8AC3E}">
        <p14:creationId xmlns:p14="http://schemas.microsoft.com/office/powerpoint/2010/main" val="178708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8DCB-349C-4B38-A399-7B602D1B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Which of the following types of antenna offers the greatest gain?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DBAB1-EF38-4D00-8BB0-40830E383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s-ES" dirty="0">
                <a:latin typeface="+mn-lt"/>
              </a:rPr>
              <a:t>5/8 wave vertical </a:t>
            </a:r>
          </a:p>
          <a:p>
            <a:pPr marL="457200" indent="-457200">
              <a:buAutoNum type="alphaUcPeriod"/>
            </a:pPr>
            <a:r>
              <a:rPr lang="es-ES" dirty="0" err="1">
                <a:latin typeface="+mn-lt"/>
              </a:rPr>
              <a:t>Isotropic</a:t>
            </a:r>
            <a:r>
              <a:rPr lang="es-ES" dirty="0">
                <a:latin typeface="+mn-lt"/>
              </a:rPr>
              <a:t> </a:t>
            </a:r>
          </a:p>
          <a:p>
            <a:pPr marL="457200" indent="-457200">
              <a:buAutoNum type="alphaUcPeriod"/>
            </a:pPr>
            <a:r>
              <a:rPr lang="es-ES" dirty="0">
                <a:latin typeface="+mn-lt"/>
              </a:rPr>
              <a:t>J pole </a:t>
            </a:r>
          </a:p>
          <a:p>
            <a:pPr marL="457200" indent="-457200">
              <a:buAutoNum type="alphaUcPeriod"/>
            </a:pPr>
            <a:r>
              <a:rPr lang="es-ES" dirty="0" err="1">
                <a:latin typeface="+mn-lt"/>
              </a:rPr>
              <a:t>Yagi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T9A06 HRLM (4 - 15)</a:t>
            </a:r>
          </a:p>
        </p:txBody>
      </p:sp>
    </p:spTree>
    <p:extLst>
      <p:ext uri="{BB962C8B-B14F-4D97-AF65-F5344CB8AC3E}">
        <p14:creationId xmlns:p14="http://schemas.microsoft.com/office/powerpoint/2010/main" val="367891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AFD6-9A0D-4996-BAD9-B904E4F5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Which of the following types of antenna offers the greatest gain?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45FD7-5815-4A43-9E2E-923B8194C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s-ES" dirty="0">
                <a:latin typeface="+mn-lt"/>
              </a:rPr>
              <a:t>5/8 wave vertical </a:t>
            </a:r>
          </a:p>
          <a:p>
            <a:pPr marL="457200" indent="-457200">
              <a:buAutoNum type="alphaUcPeriod"/>
            </a:pPr>
            <a:r>
              <a:rPr lang="es-ES" dirty="0" err="1">
                <a:latin typeface="+mn-lt"/>
              </a:rPr>
              <a:t>Isotropic</a:t>
            </a:r>
            <a:r>
              <a:rPr lang="es-ES" dirty="0">
                <a:latin typeface="+mn-lt"/>
              </a:rPr>
              <a:t> </a:t>
            </a:r>
          </a:p>
          <a:p>
            <a:pPr marL="457200" indent="-457200">
              <a:buAutoNum type="alphaUcPeriod"/>
            </a:pPr>
            <a:r>
              <a:rPr lang="es-ES" dirty="0">
                <a:latin typeface="+mn-lt"/>
              </a:rPr>
              <a:t>J pole </a:t>
            </a:r>
          </a:p>
          <a:p>
            <a:pPr marL="457200" indent="-457200">
              <a:buAutoNum type="alphaUcPeriod"/>
            </a:pPr>
            <a:r>
              <a:rPr lang="es-ES" dirty="0" err="1">
                <a:solidFill>
                  <a:srgbClr val="FF0000"/>
                </a:solidFill>
                <a:latin typeface="+mn-lt"/>
              </a:rPr>
              <a:t>Yagi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T9A06 HRLM (4 - 15)</a:t>
            </a:r>
          </a:p>
        </p:txBody>
      </p:sp>
    </p:spTree>
    <p:extLst>
      <p:ext uri="{BB962C8B-B14F-4D97-AF65-F5344CB8AC3E}">
        <p14:creationId xmlns:p14="http://schemas.microsoft.com/office/powerpoint/2010/main" val="404209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9A5F-E0C3-4A5A-BD24-9F2956E5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 disadvantage of using a handheld VHF transceiver with its flexible antenna inside a vehicle?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45582-DA14-4B4A-A5F3-C26232598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+mn-lt"/>
              </a:rPr>
              <a:t>A. Signal strength is reduced due to the shielding effect of the vehicle </a:t>
            </a:r>
          </a:p>
          <a:p>
            <a:pPr marL="0" indent="0"/>
            <a:r>
              <a:rPr lang="en-US" dirty="0">
                <a:latin typeface="+mn-lt"/>
              </a:rPr>
              <a:t>B. The bandwidth of the antenna will decrease, increasing SWR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SWR might decrease, decreasing the signal strength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T9A07 HRLM (4 - 12)</a:t>
            </a:r>
          </a:p>
        </p:txBody>
      </p:sp>
    </p:spTree>
    <p:extLst>
      <p:ext uri="{BB962C8B-B14F-4D97-AF65-F5344CB8AC3E}">
        <p14:creationId xmlns:p14="http://schemas.microsoft.com/office/powerpoint/2010/main" val="201873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F0DB-CC6E-4C76-90BD-CF5BBC0F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 disadvantage of using a handheld VHF transceiver with its flexible antenna inside a vehicle?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086AB-5128-44B3-BC68-3A1F9E0D2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rgbClr val="FF0000"/>
                </a:solidFill>
                <a:latin typeface="+mn-lt"/>
              </a:rPr>
              <a:t>A. Signal strength is reduced due to the shielding effect of the vehicle </a:t>
            </a:r>
          </a:p>
          <a:p>
            <a:pPr marL="0" indent="0"/>
            <a:r>
              <a:rPr lang="en-US" dirty="0">
                <a:latin typeface="+mn-lt"/>
              </a:rPr>
              <a:t>B. The bandwidth of the antenna will decrease, increasing SWR</a:t>
            </a: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The SWR might decrease, decreasing the signal strength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T9A07 HRLM (4 - 12)</a:t>
            </a:r>
          </a:p>
        </p:txBody>
      </p:sp>
    </p:spTree>
    <p:extLst>
      <p:ext uri="{BB962C8B-B14F-4D97-AF65-F5344CB8AC3E}">
        <p14:creationId xmlns:p14="http://schemas.microsoft.com/office/powerpoint/2010/main" val="81607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1682-F5CC-4076-8F68-8DE4DEBD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length, in inches, of a quarter-wavelength vertical antenna for 146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43EF7-4CA7-41E4-B740-F3CE8F39F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112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50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19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12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T9A08 HRLM (4 - 12)</a:t>
            </a:r>
          </a:p>
        </p:txBody>
      </p:sp>
    </p:spTree>
    <p:extLst>
      <p:ext uri="{BB962C8B-B14F-4D97-AF65-F5344CB8AC3E}">
        <p14:creationId xmlns:p14="http://schemas.microsoft.com/office/powerpoint/2010/main" val="190319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9D12-1B66-452B-8CA7-EE975088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length, in inches, of a quarter-wavelength vertical antenna for 146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95C8-9199-40F1-A140-8A9096076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112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50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19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12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T9A08 HRLM (4 - 12)</a:t>
            </a:r>
          </a:p>
        </p:txBody>
      </p:sp>
    </p:spTree>
    <p:extLst>
      <p:ext uri="{BB962C8B-B14F-4D97-AF65-F5344CB8AC3E}">
        <p14:creationId xmlns:p14="http://schemas.microsoft.com/office/powerpoint/2010/main" val="205066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8ADF-F57F-48CD-9A43-72432435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length, in inches, of a half-wavelength 6 meter dipole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B230C-EA74-410E-97E6-C52F4C596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6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50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112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236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T9A09 HRLM (4 - 12)</a:t>
            </a:r>
          </a:p>
        </p:txBody>
      </p:sp>
    </p:spTree>
    <p:extLst>
      <p:ext uri="{BB962C8B-B14F-4D97-AF65-F5344CB8AC3E}">
        <p14:creationId xmlns:p14="http://schemas.microsoft.com/office/powerpoint/2010/main" val="93709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0E9A-FA16-4997-855D-001AC6FA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length, in inches, of a half-wavelength 6 meter dipole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426C8-9844-449B-8BD1-52A1E5055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6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50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112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236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T9A09 HRLM (4 - 12)</a:t>
            </a:r>
          </a:p>
        </p:txBody>
      </p:sp>
    </p:spTree>
    <p:extLst>
      <p:ext uri="{BB962C8B-B14F-4D97-AF65-F5344CB8AC3E}">
        <p14:creationId xmlns:p14="http://schemas.microsoft.com/office/powerpoint/2010/main" val="1125143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2CB63-7614-415A-BFEF-F2006BB6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In which direction does a half-wave dipole antenna radiate the strongest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319D8-90B9-4CE1-BC51-E08CF1F86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Equally in all directions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Off the ends of the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 the direction of the feed line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Broadside to the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T9A10 HRLM (4 - 12)</a:t>
            </a:r>
          </a:p>
        </p:txBody>
      </p:sp>
    </p:spTree>
    <p:extLst>
      <p:ext uri="{BB962C8B-B14F-4D97-AF65-F5344CB8AC3E}">
        <p14:creationId xmlns:p14="http://schemas.microsoft.com/office/powerpoint/2010/main" val="275957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7059-E885-4E8F-8A0F-7878F937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beam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F5CA2-22DC-4622-9E14-6F7265D4B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 antenna built from aluminum I-beams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An omnidirectional antenna invented by Clarence Beam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An antenna that concentrates signals in one direction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An antenna that reverses the phase of received signals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T9A01 HRLM (4 - 15)</a:t>
            </a:r>
          </a:p>
        </p:txBody>
      </p:sp>
    </p:spTree>
    <p:extLst>
      <p:ext uri="{BB962C8B-B14F-4D97-AF65-F5344CB8AC3E}">
        <p14:creationId xmlns:p14="http://schemas.microsoft.com/office/powerpoint/2010/main" val="3021805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E997-3EE9-4A7A-98B3-8FF512FF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In which direction does a half-wave dipole antenna radiate the strongest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E38D6-7478-416B-92B3-C4E7B83E4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Equally in all directions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Off the ends of the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 the direction of the feed line 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Broadside to the antenna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T9A10 HRLM (4 - 12)</a:t>
            </a:r>
          </a:p>
        </p:txBody>
      </p:sp>
    </p:spTree>
    <p:extLst>
      <p:ext uri="{BB962C8B-B14F-4D97-AF65-F5344CB8AC3E}">
        <p14:creationId xmlns:p14="http://schemas.microsoft.com/office/powerpoint/2010/main" val="66343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32FD-0285-45B9-8E03-1A0B892F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antenna gain?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A39B7-28AE-42DE-86A4-E8349859F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additional power that is added to the transmitter power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additional power that is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required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in the antenna when transmitting on a higher frequency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increase in signal strength in a specified direction compared to a reference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increase in impedance on receive or transmit compared to a reference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T9A11 HRLM (4 - 7)</a:t>
            </a:r>
          </a:p>
        </p:txBody>
      </p:sp>
    </p:spTree>
    <p:extLst>
      <p:ext uri="{BB962C8B-B14F-4D97-AF65-F5344CB8AC3E}">
        <p14:creationId xmlns:p14="http://schemas.microsoft.com/office/powerpoint/2010/main" val="2697144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0729-5577-419D-A5A2-EE4A1D70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antenna gain?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E2EBC-70F7-4B3A-BF7E-E10E5FF4D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additional power that is added to the transmitter power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additional power that is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required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in the antenna when transmitting on a higher frequency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The increase in signal strength in a specified direction compared to a reference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increase in impedance on receive or transmit compared to a reference antenna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T9A11 HRLM (4 - 7)</a:t>
            </a:r>
          </a:p>
        </p:txBody>
      </p:sp>
    </p:spTree>
    <p:extLst>
      <p:ext uri="{BB962C8B-B14F-4D97-AF65-F5344CB8AC3E}">
        <p14:creationId xmlns:p14="http://schemas.microsoft.com/office/powerpoint/2010/main" val="3754028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EBCA-272D-4A4F-9CD0-AFC126AA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an advantage of a 5/8 wavelength whip antenna for VHF or UHF mobile service?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E801E-8721-4B67-8D06-454F5D2BC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It has more gain than a 1/4 wavelength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It radiates at a very high angle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It eliminates distortion caused by reflected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It has 10 times the power gain of a 1/4 wavelength design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T9A12 HRLM (4 - 12)</a:t>
            </a:r>
          </a:p>
        </p:txBody>
      </p:sp>
    </p:spTree>
    <p:extLst>
      <p:ext uri="{BB962C8B-B14F-4D97-AF65-F5344CB8AC3E}">
        <p14:creationId xmlns:p14="http://schemas.microsoft.com/office/powerpoint/2010/main" val="603374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EB6A-FCF2-40D8-8E60-24CD2D9D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an advantage of a 5/8 wavelength whip antenna for VHF or UHF mobile service?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07093-A45E-44F8-A0F2-461B0A3C2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It has more gain than a 1/4 wavelength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It radiates at a very high angle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It eliminates distortion caused by reflected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It has 10 times the power gain of a 1/4 wavelength design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T9A12 HRLM (4 - 12)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3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138B9-2E7F-4DBF-9152-46D5837D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describes a type of antenna loading?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CD712-F840-4DBC-B89C-D454D7BBF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Electrically lengthening by inserting inductors in radiating elements 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Inserting a resistor in the radiating portion of the antenna to make it resonant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Installing a spring in the base of a mobile vertical antenna to make it more flexible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Strengthening the radiating elements of a beam antenna to better resist wind damage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T9A02 HRLM (4 - 12)</a:t>
            </a:r>
          </a:p>
        </p:txBody>
      </p:sp>
    </p:spTree>
    <p:extLst>
      <p:ext uri="{BB962C8B-B14F-4D97-AF65-F5344CB8AC3E}">
        <p14:creationId xmlns:p14="http://schemas.microsoft.com/office/powerpoint/2010/main" val="230375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5D19-8ADA-4106-A997-0176F518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describes a type of antenna loading?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24772-E3F2-4A72-A3A1-A4E82E22D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Electrically lengthening by inserting inductors in radiating elements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Inserting a resistor in the radiating portion of the antenna to make it resonant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Installing a spring in the base of a mobile vertical antenna to make it more flexible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Strengthening the radiating elements of a beam antenna to better resist wind damage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T9A02 HRLM (4 - 12)</a:t>
            </a:r>
          </a:p>
        </p:txBody>
      </p:sp>
    </p:spTree>
    <p:extLst>
      <p:ext uri="{BB962C8B-B14F-4D97-AF65-F5344CB8AC3E}">
        <p14:creationId xmlns:p14="http://schemas.microsoft.com/office/powerpoint/2010/main" val="263926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A193-0C11-453D-88C4-9921618C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describes a simple dipole oriented parallel to the Earth's surface?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3B71C-0D26-4093-88FE-162A61632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ground-wave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horizontally polarized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A travelling-wave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vertically polarized antenna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T9A03 HRLM (4 - 12)</a:t>
            </a:r>
          </a:p>
        </p:txBody>
      </p:sp>
    </p:spTree>
    <p:extLst>
      <p:ext uri="{BB962C8B-B14F-4D97-AF65-F5344CB8AC3E}">
        <p14:creationId xmlns:p14="http://schemas.microsoft.com/office/powerpoint/2010/main" val="230329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1E01E-CBBB-4284-BDF9-D776A5233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describes a simple dipole oriented parallel to the Earth's surface?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0DEF9-A8F1-4AA9-870E-AE19192E2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ground-wave antenna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A horizontally polarized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A travelling-wave antenna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vertically polarized antenna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T9A03 HRLM (4 - 12)</a:t>
            </a:r>
          </a:p>
        </p:txBody>
      </p:sp>
    </p:spTree>
    <p:extLst>
      <p:ext uri="{BB962C8B-B14F-4D97-AF65-F5344CB8AC3E}">
        <p14:creationId xmlns:p14="http://schemas.microsoft.com/office/powerpoint/2010/main" val="179096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FB30-FCCA-4B10-9FBA-7840F807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 disadvantage of </a:t>
            </a:r>
            <a:r>
              <a:rPr lang="en-US" dirty="0">
                <a:latin typeface="+mn-lt"/>
              </a:rPr>
              <a:t>the short, flexible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antenna supplied with most handheld radio transceivers when compared to a full-sized quarter-wave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0215C-1E60-4896-8EF7-970387027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0" indent="0"/>
            <a:r>
              <a:rPr lang="en-US" dirty="0">
                <a:latin typeface="+mn-lt"/>
              </a:rPr>
              <a:t>A. It has low efficiency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It transmits only circularly polarized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It is mechanically fragile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T9A04 HRLM (4 - 12)</a:t>
            </a:r>
          </a:p>
        </p:txBody>
      </p:sp>
    </p:spTree>
    <p:extLst>
      <p:ext uri="{BB962C8B-B14F-4D97-AF65-F5344CB8AC3E}">
        <p14:creationId xmlns:p14="http://schemas.microsoft.com/office/powerpoint/2010/main" val="274467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FEAA-1A17-46DC-92D6-67608947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 disadvantage of the </a:t>
            </a:r>
            <a:r>
              <a:rPr lang="en-US" dirty="0">
                <a:latin typeface="+mn-lt"/>
              </a:rPr>
              <a:t>short, flexible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antenna supplied with most handheld radio transceivers when compared to a full-sized quarter-wave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7A440-16E7-436F-AF7B-452DFDD5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0" indent="0"/>
            <a:r>
              <a:rPr lang="en-US" dirty="0">
                <a:solidFill>
                  <a:srgbClr val="FF0000"/>
                </a:solidFill>
                <a:latin typeface="+mn-lt"/>
              </a:rPr>
              <a:t>A. It has low efficiency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It transmits only circularly polarized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It is mechanically fragile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T9A04 HRLM (4 - 12)</a:t>
            </a:r>
          </a:p>
        </p:txBody>
      </p:sp>
    </p:spTree>
    <p:extLst>
      <p:ext uri="{BB962C8B-B14F-4D97-AF65-F5344CB8AC3E}">
        <p14:creationId xmlns:p14="http://schemas.microsoft.com/office/powerpoint/2010/main" val="7479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A7A23-63EB-44E6-97E9-8832CE87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increases the resonant frequency of a dipole antenna?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3C601-A6E1-4C1A-9BA8-6FD99DB7F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Lengthening 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Insert coils in series with radiating wires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Shortening 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Add capacitive loading to the ends of the radiating wires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T9A05 HRLM (4 - 12)</a:t>
            </a:r>
          </a:p>
        </p:txBody>
      </p:sp>
    </p:spTree>
    <p:extLst>
      <p:ext uri="{BB962C8B-B14F-4D97-AF65-F5344CB8AC3E}">
        <p14:creationId xmlns:p14="http://schemas.microsoft.com/office/powerpoint/2010/main" val="1722941858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1156</TotalTime>
  <Words>1316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Module Theme</vt:lpstr>
      <vt:lpstr>What is a beam antenna?</vt:lpstr>
      <vt:lpstr>What is a beam antenna?</vt:lpstr>
      <vt:lpstr>Which of the following describes a type of antenna loading?</vt:lpstr>
      <vt:lpstr>Which of the following describes a type of antenna loading?</vt:lpstr>
      <vt:lpstr>Which of the following describes a simple dipole oriented parallel to the Earth's surface?</vt:lpstr>
      <vt:lpstr>Which of the following describes a simple dipole oriented parallel to the Earth's surface?</vt:lpstr>
      <vt:lpstr>What is a disadvantage of the short, flexible antenna supplied with most handheld radio transceivers when compared to a full-sized quarter-wave antenna?</vt:lpstr>
      <vt:lpstr>What is a disadvantage of the short, flexible antenna supplied with most handheld radio transceivers when compared to a full-sized quarter-wave antenna?</vt:lpstr>
      <vt:lpstr>Which of the following increases the resonant frequency of a dipole antenna?</vt:lpstr>
      <vt:lpstr>Which of the following increases the resonant frequency of a dipole antenna?</vt:lpstr>
      <vt:lpstr>Which of the following types of antenna offers the greatest gain?</vt:lpstr>
      <vt:lpstr>Which of the following types of antenna offers the greatest gain?</vt:lpstr>
      <vt:lpstr>What is a disadvantage of using a handheld VHF transceiver with its flexible antenna inside a vehicle?</vt:lpstr>
      <vt:lpstr>What is a disadvantage of using a handheld VHF transceiver with its flexible antenna inside a vehicle?</vt:lpstr>
      <vt:lpstr>What is the approximate length, in inches, of a quarter-wavelength vertical antenna for 146 MHz?</vt:lpstr>
      <vt:lpstr>What is the approximate length, in inches, of a quarter-wavelength vertical antenna for 146 MHz?</vt:lpstr>
      <vt:lpstr>What is the approximate length, in inches, of a half-wavelength 6 meter dipole antenna?</vt:lpstr>
      <vt:lpstr>What is the approximate length, in inches, of a half-wavelength 6 meter dipole antenna?</vt:lpstr>
      <vt:lpstr>In which direction does a half-wave dipole antenna radiate the strongest signal?</vt:lpstr>
      <vt:lpstr>In which direction does a half-wave dipole antenna radiate the strongest signal?</vt:lpstr>
      <vt:lpstr>What is antenna gain?</vt:lpstr>
      <vt:lpstr>What is antenna gain?</vt:lpstr>
      <vt:lpstr>What is an advantage of a 5/8 wavelength whip antenna for VHF or UHF mobile service?</vt:lpstr>
      <vt:lpstr>What is an advantage of a 5/8 wavelength whip antenna for VHF or UHF mobile service?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59</cp:revision>
  <dcterms:created xsi:type="dcterms:W3CDTF">2014-03-12T18:09:47Z</dcterms:created>
  <dcterms:modified xsi:type="dcterms:W3CDTF">2024-08-26T03:02:46Z</dcterms:modified>
</cp:coreProperties>
</file>