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D4EC-047D-4653-8DBD-16691CCA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frequency ranges are available for phone operation by Technician licensees?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531AD-BCAC-42E5-A841-DE652640D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pl-PL" dirty="0">
                <a:latin typeface="+mn-lt"/>
              </a:rPr>
              <a:t>28.050 MHz to 28.150 MHz</a:t>
            </a:r>
            <a:endParaRPr lang="en-US" dirty="0">
              <a:latin typeface="+mn-lt"/>
            </a:endParaRPr>
          </a:p>
          <a:p>
            <a:pPr marL="457200" indent="-457200">
              <a:buAutoNum type="alphaUcPeriod"/>
            </a:pPr>
            <a:r>
              <a:rPr lang="pl-PL" dirty="0">
                <a:latin typeface="+mn-lt"/>
              </a:rPr>
              <a:t>28.100 MHz to 28.300 MHz </a:t>
            </a:r>
            <a:endParaRPr lang="en-US" dirty="0">
              <a:latin typeface="+mn-lt"/>
            </a:endParaRPr>
          </a:p>
          <a:p>
            <a:pPr marL="457200" indent="-457200">
              <a:buAutoNum type="alphaUcPeriod"/>
            </a:pPr>
            <a:r>
              <a:rPr lang="pl-PL" dirty="0">
                <a:latin typeface="+mn-lt"/>
              </a:rPr>
              <a:t>28.300 MHz to 28.500 MHz </a:t>
            </a:r>
            <a:endParaRPr lang="en-US" dirty="0">
              <a:latin typeface="+mn-lt"/>
            </a:endParaRPr>
          </a:p>
          <a:p>
            <a:pPr marL="457200" indent="-457200">
              <a:buAutoNum type="alphaUcPeriod"/>
            </a:pPr>
            <a:r>
              <a:rPr lang="pl-PL" dirty="0">
                <a:latin typeface="+mn-lt"/>
              </a:rPr>
              <a:t>28.500 MHz to 28.600 MHz</a:t>
            </a:r>
            <a:endParaRPr lang="en-US" dirty="0">
              <a:latin typeface="+mn-lt"/>
            </a:endParaRP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T1B01 HRLM (7 - 9)</a:t>
            </a:r>
          </a:p>
        </p:txBody>
      </p:sp>
    </p:spTree>
    <p:extLst>
      <p:ext uri="{BB962C8B-B14F-4D97-AF65-F5344CB8AC3E}">
        <p14:creationId xmlns:p14="http://schemas.microsoft.com/office/powerpoint/2010/main" val="37739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D4CC-425E-434E-AEC7-53BE2C1F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may amateurs use the 219 to 220 MHz segment of 1.25 meter band?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4B959-83B3-462E-8EEF-36CF6BB09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Spread spectrum only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Fast-scan television only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Emergency traffic only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Fixed digital message forwarding systems only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[97.305(c)] T1B05 HRLM (7 - 11)</a:t>
            </a:r>
          </a:p>
        </p:txBody>
      </p:sp>
    </p:spTree>
    <p:extLst>
      <p:ext uri="{BB962C8B-B14F-4D97-AF65-F5344CB8AC3E}">
        <p14:creationId xmlns:p14="http://schemas.microsoft.com/office/powerpoint/2010/main" val="414650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3CD5-8E91-41AC-8ED1-C5E1D955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On which HF bands does a Technician class operator have phone privileges?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0E429-94F9-4967-9958-1C19C667B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None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10 meter band only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80 meter, 40 meter, 15 meter and 10 meter bands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30 meter band only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[97.301(e), 97.305] T1B06 HRLM (7 - 9)</a:t>
            </a:r>
          </a:p>
        </p:txBody>
      </p:sp>
    </p:spTree>
    <p:extLst>
      <p:ext uri="{BB962C8B-B14F-4D97-AF65-F5344CB8AC3E}">
        <p14:creationId xmlns:p14="http://schemas.microsoft.com/office/powerpoint/2010/main" val="89381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E1E8-DE3F-4636-9330-8BF1777B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On which HF bands does a Technician class operator have phone privileges?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C22E3-8A6F-427C-BD19-DD787A59C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None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10 meter band only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80 meter, 40 meter, 15 meter and 10 meter bands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30 meter band only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FCC Rule: [97.301(e), 97.305] T1B06 HRLM (7 - 9)</a:t>
            </a:r>
          </a:p>
        </p:txBody>
      </p:sp>
    </p:spTree>
    <p:extLst>
      <p:ext uri="{BB962C8B-B14F-4D97-AF65-F5344CB8AC3E}">
        <p14:creationId xmlns:p14="http://schemas.microsoft.com/office/powerpoint/2010/main" val="149330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88B1-0B93-49FD-89B8-6F15E2F5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VHF/UHF frequency ranges are limited to CW only?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FC0E3-F97A-4CB7-ACFF-C18BD8A8D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50.0 MHz to 50.1 MHz and 144.0 MHz to 144.1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219 MHz to 220 MHz and 420.0 MHz to 420.1 MHz</a:t>
            </a:r>
          </a:p>
          <a:p>
            <a:r>
              <a:rPr lang="pl-PL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902.0 MHz to 902.1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[97.305(a),(c)] T1B07 HRLM (7 - 11)</a:t>
            </a:r>
          </a:p>
        </p:txBody>
      </p:sp>
    </p:spTree>
    <p:extLst>
      <p:ext uri="{BB962C8B-B14F-4D97-AF65-F5344CB8AC3E}">
        <p14:creationId xmlns:p14="http://schemas.microsoft.com/office/powerpoint/2010/main" val="352004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C2DC-F55A-4F51-BFB1-3E186D6F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VHF/UHF frequency ranges are limited to CW only?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FFA17-58C4-47BF-8814-40AEE312A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50.0 MHz to 50.1 MHz and 144.0 MHz to 144.1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219 MHz to 220 MHz and 420.0 MHz to 420.1 MHz</a:t>
            </a:r>
          </a:p>
          <a:p>
            <a:r>
              <a:rPr lang="pl-PL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902.0 MHz to 902.1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FCC Rule: [97.305(a),(c)] T1B07 HRLM (7 - 11)</a:t>
            </a:r>
          </a:p>
        </p:txBody>
      </p:sp>
    </p:spTree>
    <p:extLst>
      <p:ext uri="{BB962C8B-B14F-4D97-AF65-F5344CB8AC3E}">
        <p14:creationId xmlns:p14="http://schemas.microsoft.com/office/powerpoint/2010/main" val="158027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BDFE-CE88-4C6A-A27D-8213914F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are US amateurs restricted in segments of bands where the Amateur Radio Service is secondary?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0ECF0-4CD0-4FD1-914A-DC28E1758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U.S. amateurs may find non-amateur stations in those portions, and must avoid interfering with them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U.S. amateurs must give foreign amateur stations priority in those portions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International communications are not permitted in those portions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Digital transmissions are not permitted in those portions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[97.303] T1B08 HRLM (7 - 13)</a:t>
            </a:r>
          </a:p>
        </p:txBody>
      </p:sp>
    </p:spTree>
    <p:extLst>
      <p:ext uri="{BB962C8B-B14F-4D97-AF65-F5344CB8AC3E}">
        <p14:creationId xmlns:p14="http://schemas.microsoft.com/office/powerpoint/2010/main" val="87933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5AA2-2DD9-4021-B9A0-22DA5BA8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are US amateurs restricted in segments of bands where the Amateur Radio Service is secondary?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4A771-55D3-42D9-8951-2562583C5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U.S. amateurs may find non-amateur stations in those portions, and must avoid interfering with them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U.S. amateurs must give foreign amateur stations priority in those portions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International communications are not permitted in those portions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Digital transmissions are not permitted in those portions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FCC Rule: [97.303] T1B08 HRLM (7 - 13)</a:t>
            </a:r>
          </a:p>
        </p:txBody>
      </p:sp>
    </p:spTree>
    <p:extLst>
      <p:ext uri="{BB962C8B-B14F-4D97-AF65-F5344CB8AC3E}">
        <p14:creationId xmlns:p14="http://schemas.microsoft.com/office/powerpoint/2010/main" val="1256842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BDD2-BEB4-466F-B446-934A9C94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Why should you not set your transmit frequency to be exactly at the edge of an amateur band or sub-band?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247C6-2359-4A28-8514-4B78B346C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To allow for calibration error in the transmitter frequency display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So that modulation sidebands do not extend beyond the band edge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To allow for transmitter frequency drift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[97.101(a), 97.301(a-e)] T1B09 HRLM (5 - 7)</a:t>
            </a:r>
          </a:p>
        </p:txBody>
      </p:sp>
    </p:spTree>
    <p:extLst>
      <p:ext uri="{BB962C8B-B14F-4D97-AF65-F5344CB8AC3E}">
        <p14:creationId xmlns:p14="http://schemas.microsoft.com/office/powerpoint/2010/main" val="391127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27AD-B399-40FB-8313-BDC744F5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Why should you not set your transmit frequency to be exactly at the edge of an amateur band or sub-band?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2132D-E856-42B7-9AC0-473940AFE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To allow for calibration error in the transmitter frequency display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So that modulation sidebands do not extend beyond the band edge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To allow for transmitter frequency drift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[97.101(a), 97.301(a-e)] T1B09 HRLM (5 - 7)</a:t>
            </a:r>
          </a:p>
        </p:txBody>
      </p:sp>
    </p:spTree>
    <p:extLst>
      <p:ext uri="{BB962C8B-B14F-4D97-AF65-F5344CB8AC3E}">
        <p14:creationId xmlns:p14="http://schemas.microsoft.com/office/powerpoint/2010/main" val="252919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EAE2-7009-4111-A94F-AAA4CB12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Where may SSB phone be used in amateur bands above 50 MHz?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26EB4-8303-4638-A567-1BE7AAC4F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Only in sub-bands allocated to General class or higher licensees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Only on repeaters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 at least some segment of all these bands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On any band if the power is limited to 25 watts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[97.305(c)] T1B10 HRLM (6 - 1)</a:t>
            </a:r>
          </a:p>
        </p:txBody>
      </p:sp>
    </p:spTree>
    <p:extLst>
      <p:ext uri="{BB962C8B-B14F-4D97-AF65-F5344CB8AC3E}">
        <p14:creationId xmlns:p14="http://schemas.microsoft.com/office/powerpoint/2010/main" val="4479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90E4-E8A0-4BAB-B4E8-DB83F8CC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frequency ranges are available for phone operation by Technician licensees?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4F010-D370-43C6-970D-1471B8E63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pl-PL" dirty="0">
                <a:latin typeface="+mn-lt"/>
              </a:rPr>
              <a:t>28.050 MHz to 28.150 MHz</a:t>
            </a:r>
            <a:endParaRPr lang="en-US" dirty="0">
              <a:latin typeface="+mn-lt"/>
            </a:endParaRPr>
          </a:p>
          <a:p>
            <a:pPr marL="457200" indent="-457200">
              <a:buAutoNum type="alphaUcPeriod"/>
            </a:pPr>
            <a:r>
              <a:rPr lang="pl-PL" dirty="0">
                <a:latin typeface="+mn-lt"/>
              </a:rPr>
              <a:t>28.100 MHz to 28.300 MHz </a:t>
            </a:r>
            <a:endParaRPr lang="en-US" dirty="0">
              <a:latin typeface="+mn-lt"/>
            </a:endParaRPr>
          </a:p>
          <a:p>
            <a:pPr marL="457200" indent="-457200">
              <a:buAutoNum type="alphaUcPeriod"/>
            </a:pPr>
            <a:r>
              <a:rPr lang="pl-PL" dirty="0">
                <a:solidFill>
                  <a:srgbClr val="FF0000"/>
                </a:solidFill>
                <a:latin typeface="+mn-lt"/>
              </a:rPr>
              <a:t>28.300 MHz to 28.500 MHz 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457200" indent="-457200">
              <a:buAutoNum type="alphaUcPeriod"/>
            </a:pPr>
            <a:r>
              <a:rPr lang="pl-PL" dirty="0">
                <a:latin typeface="+mn-lt"/>
              </a:rPr>
              <a:t>28.500 MHz to 28.600 MHz</a:t>
            </a:r>
            <a:endParaRPr lang="en-US" dirty="0">
              <a:latin typeface="+mn-lt"/>
            </a:endParaRP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T1B01 HRLM (7 - 9)</a:t>
            </a:r>
          </a:p>
        </p:txBody>
      </p:sp>
    </p:spTree>
    <p:extLst>
      <p:ext uri="{BB962C8B-B14F-4D97-AF65-F5344CB8AC3E}">
        <p14:creationId xmlns:p14="http://schemas.microsoft.com/office/powerpoint/2010/main" val="321493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C03B-73F9-41BF-A65D-A849257A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Where may SSB phone be used in amateur bands above 50 MHz?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A5C1A-8352-4910-A736-C9D4F5A9D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Only in sub-bands allocated to General class or higher licensees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Only on repeaters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In at least some segment of all these bands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On any band if the power is limited to 25 watts</a:t>
            </a:r>
          </a:p>
          <a:p>
            <a:pPr marL="0" indent="0"/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FCC Rule: [97.305(c)] T1B10 HRLM (6 - 1)</a:t>
            </a:r>
          </a:p>
        </p:txBody>
      </p:sp>
    </p:spTree>
    <p:extLst>
      <p:ext uri="{BB962C8B-B14F-4D97-AF65-F5344CB8AC3E}">
        <p14:creationId xmlns:p14="http://schemas.microsoft.com/office/powerpoint/2010/main" val="250465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99-A519-4ACA-ABDC-BB4C62C4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maximum peak envelope power output for Technician class operators using their assigned portions of the HF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4979C-DEEC-4428-950D-5600CF37B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200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100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50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10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[97.313] T1B11 HRLM (7 - 12)</a:t>
            </a:r>
          </a:p>
        </p:txBody>
      </p:sp>
    </p:spTree>
    <p:extLst>
      <p:ext uri="{BB962C8B-B14F-4D97-AF65-F5344CB8AC3E}">
        <p14:creationId xmlns:p14="http://schemas.microsoft.com/office/powerpoint/2010/main" val="3695191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A9EF-D9D0-41B5-8365-F59BD457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maximum peak envelope power output for Technician class operators using their assigned portions of the HF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5D0D-23E6-4F66-81E4-8F2F118DE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200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100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50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10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FCC Rule: [97.313] T1B11 HRLM (7 - 12)</a:t>
            </a:r>
          </a:p>
        </p:txBody>
      </p:sp>
    </p:spTree>
    <p:extLst>
      <p:ext uri="{BB962C8B-B14F-4D97-AF65-F5344CB8AC3E}">
        <p14:creationId xmlns:p14="http://schemas.microsoft.com/office/powerpoint/2010/main" val="1724225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2EC0-6FE4-49F5-AD84-68437E67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Except for some specific restrictions, what is the maximum peak envelope power output for Technician class operators using frequencies above 30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A2BF1-783F-4EB0-8199-17AAB9EF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50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100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500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1500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[97.313(b)] T1B12 HRLM (7 - 12)</a:t>
            </a:r>
          </a:p>
        </p:txBody>
      </p:sp>
    </p:spTree>
    <p:extLst>
      <p:ext uri="{BB962C8B-B14F-4D97-AF65-F5344CB8AC3E}">
        <p14:creationId xmlns:p14="http://schemas.microsoft.com/office/powerpoint/2010/main" val="2141234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9453-7DB6-4C21-B619-B4F4AAF4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Except for some specific restrictions, what is the maximum peak envelope power output for Technician class operators using frequencies above 30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C6F54-9C55-4D88-9CCB-1F45104EE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50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100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500 watts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1500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[97.313(b)] T1B12 HRLM (7 - 12)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7F40-D6BD-40FD-BEDC-1F24FDEC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amateurs may contact the International Space Station (ISS) on VHF bands?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0C6E7-658E-4ADD-88A1-EBCC3FE26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latin typeface="+mn-lt"/>
              </a:rPr>
              <a:t>Any amateur holding a General class or higher license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Any amateur holding a Technician or higher-class license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Any amateur holding a General class or higher license who has applied for and received approval from NASA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Any amateur holding a Technician class or higher license who has applied for and received approval from NASA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[97.301, 97.207(c)] T1B02 HRLM (6 - 22)</a:t>
            </a:r>
          </a:p>
        </p:txBody>
      </p:sp>
    </p:spTree>
    <p:extLst>
      <p:ext uri="{BB962C8B-B14F-4D97-AF65-F5344CB8AC3E}">
        <p14:creationId xmlns:p14="http://schemas.microsoft.com/office/powerpoint/2010/main" val="401021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045C-00BD-41BE-8535-16140A71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amateurs may contact the International Space Station (ISS) on VHF bands?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43716-CD2B-4AC3-BD53-41B3D406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latin typeface="+mn-lt"/>
              </a:rPr>
              <a:t>Any amateur holding a General class or higher license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Any amateur holding a Technician or higher-class license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Any amateur holding a General class or higher license who has applied for and received approval from NASA</a:t>
            </a:r>
          </a:p>
          <a:p>
            <a:r>
              <a:rPr lang="en-US" dirty="0">
                <a:latin typeface="+mn-lt"/>
              </a:rPr>
              <a:t>D. Any amateur holding a Technician class or higher license who has applied for and received approval from NASA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FCC Rule: [97.301, 97.207(c)] T1B02 HRLM (6 - 22)</a:t>
            </a:r>
          </a:p>
        </p:txBody>
      </p:sp>
    </p:spTree>
    <p:extLst>
      <p:ext uri="{BB962C8B-B14F-4D97-AF65-F5344CB8AC3E}">
        <p14:creationId xmlns:p14="http://schemas.microsoft.com/office/powerpoint/2010/main" val="293629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17730-EF61-499B-AB8B-AD5054EF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frequency is within the 6 meter amateur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A50AE-7282-4E63-985C-595FB255B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49.00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52.525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28.50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222.15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[97.301(a)] T1B03 HRLM (7 - 9)</a:t>
            </a:r>
          </a:p>
        </p:txBody>
      </p:sp>
    </p:spTree>
    <p:extLst>
      <p:ext uri="{BB962C8B-B14F-4D97-AF65-F5344CB8AC3E}">
        <p14:creationId xmlns:p14="http://schemas.microsoft.com/office/powerpoint/2010/main" val="103839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AA74-C7AD-419B-8C8F-AE53A441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frequency is within the 6 meter amateur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7E8B1-76EE-4B12-8D1E-0F1F72A74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49.00 MHz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52.525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28.50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222.15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FCC Rule: [97.301(a)] T1B03 HRLM (7 - 9)</a:t>
            </a:r>
          </a:p>
        </p:txBody>
      </p:sp>
    </p:spTree>
    <p:extLst>
      <p:ext uri="{BB962C8B-B14F-4D97-AF65-F5344CB8AC3E}">
        <p14:creationId xmlns:p14="http://schemas.microsoft.com/office/powerpoint/2010/main" val="90063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ECFB-913A-4571-8A45-C2C69E0D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amateur band includes 146.52 MHz?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EA4C6-71FC-4234-8E9D-F26C1C395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meter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20 meter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70 centimeters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meter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[97.301(a)] T1B04 HRLM (7 - 9)</a:t>
            </a:r>
          </a:p>
        </p:txBody>
      </p:sp>
    </p:spTree>
    <p:extLst>
      <p:ext uri="{BB962C8B-B14F-4D97-AF65-F5344CB8AC3E}">
        <p14:creationId xmlns:p14="http://schemas.microsoft.com/office/powerpoint/2010/main" val="277585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06F8-8745-4BAE-8E30-1F6FBBAC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amateur band includes 146.52 MHz?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1F79-2BA9-4219-B363-7B6123E7D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6 meter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20 meter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70 centimeters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meter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[97.301(a)] T1B04 HRLM (7 - 9)</a:t>
            </a:r>
          </a:p>
        </p:txBody>
      </p:sp>
    </p:spTree>
    <p:extLst>
      <p:ext uri="{BB962C8B-B14F-4D97-AF65-F5344CB8AC3E}">
        <p14:creationId xmlns:p14="http://schemas.microsoft.com/office/powerpoint/2010/main" val="374601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5798-CE87-42B7-9F48-CE6C0525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may amateurs use the 219 to 220 MHz segment of 1.25 meter band?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9188D-D06C-457B-A683-72151F629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Spread spectrum only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Fast-scan television only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Emergency traffic only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Fixed digital message forwarding systems only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[97.305(c)] T1B05 HRLM (7 - 11)</a:t>
            </a:r>
          </a:p>
        </p:txBody>
      </p:sp>
    </p:spTree>
    <p:extLst>
      <p:ext uri="{BB962C8B-B14F-4D97-AF65-F5344CB8AC3E}">
        <p14:creationId xmlns:p14="http://schemas.microsoft.com/office/powerpoint/2010/main" val="2695698788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134</TotalTime>
  <Words>1508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Module Theme</vt:lpstr>
      <vt:lpstr>Which of the following frequency ranges are available for phone operation by Technician licensees?</vt:lpstr>
      <vt:lpstr>Which of the following frequency ranges are available for phone operation by Technician licensees?</vt:lpstr>
      <vt:lpstr>Which amateurs may contact the International Space Station (ISS) on VHF bands?</vt:lpstr>
      <vt:lpstr>Which amateurs may contact the International Space Station (ISS) on VHF bands?</vt:lpstr>
      <vt:lpstr>Which frequency is within the 6 meter amateur band?</vt:lpstr>
      <vt:lpstr>Which frequency is within the 6 meter amateur band?</vt:lpstr>
      <vt:lpstr>Which amateur band includes 146.52 MHz?</vt:lpstr>
      <vt:lpstr>Which amateur band includes 146.52 MHz?</vt:lpstr>
      <vt:lpstr>How may amateurs use the 219 to 220 MHz segment of 1.25 meter band?</vt:lpstr>
      <vt:lpstr>How may amateurs use the 219 to 220 MHz segment of 1.25 meter band?</vt:lpstr>
      <vt:lpstr>On which HF bands does a Technician class operator have phone privileges?</vt:lpstr>
      <vt:lpstr>On which HF bands does a Technician class operator have phone privileges?</vt:lpstr>
      <vt:lpstr>Which of the following VHF/UHF frequency ranges are limited to CW only?</vt:lpstr>
      <vt:lpstr>Which of the following VHF/UHF frequency ranges are limited to CW only?</vt:lpstr>
      <vt:lpstr>How are US amateurs restricted in segments of bands where the Amateur Radio Service is secondary?</vt:lpstr>
      <vt:lpstr>How are US amateurs restricted in segments of bands where the Amateur Radio Service is secondary?</vt:lpstr>
      <vt:lpstr>Why should you not set your transmit frequency to be exactly at the edge of an amateur band or sub-band?</vt:lpstr>
      <vt:lpstr>Why should you not set your transmit frequency to be exactly at the edge of an amateur band or sub-band?</vt:lpstr>
      <vt:lpstr>Where may SSB phone be used in amateur bands above 50 MHz?</vt:lpstr>
      <vt:lpstr>Where may SSB phone be used in amateur bands above 50 MHz?</vt:lpstr>
      <vt:lpstr>What is the maximum peak envelope power output for Technician class operators using their assigned portions of the HF bands?</vt:lpstr>
      <vt:lpstr>What is the maximum peak envelope power output for Technician class operators using their assigned portions of the HF bands?</vt:lpstr>
      <vt:lpstr>Except for some specific restrictions, what is the maximum peak envelope power output for Technician class operators using frequencies above 30 MHz?</vt:lpstr>
      <vt:lpstr>Except for some specific restrictions, what is the maximum peak envelope power output for Technician class operators using frequencies above 30 MHz?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55</cp:revision>
  <dcterms:created xsi:type="dcterms:W3CDTF">2014-03-12T18:09:47Z</dcterms:created>
  <dcterms:modified xsi:type="dcterms:W3CDTF">2024-08-24T19:47:43Z</dcterms:modified>
</cp:coreProperties>
</file>