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03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51063-164A-4D84-829B-BBB099FEE507}" type="datetimeFigureOut">
              <a:rPr lang="en-US" smtClean="0"/>
              <a:t>8/24/2024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E7ABF-EB4F-4404-9932-2FBEF6EB3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66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E7ABF-EB4F-4404-9932-2FBEF6EB397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01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" pitchFamily="34" charset="0"/>
              </a:defRPr>
            </a:lvl1pPr>
            <a:lvl2pPr marL="742950" indent="-285750" algn="r">
              <a:buNone/>
              <a:tabLst/>
              <a:defRPr sz="16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IZ NO SCREENED DIAMOND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143BD-3D44-4F56-BC1B-1EA9E65E9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is a safety hazard of a 12-volt storage battery?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A8B08C-2837-486F-8365-312C25697D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Touching both terminals with the hands can cause electrical shock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Shorting the terminals can cause burns, fire, or an explosion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</a:t>
            </a:r>
            <a:r>
              <a:rPr lang="en-US" dirty="0">
                <a:latin typeface="+mn-lt"/>
              </a:rPr>
              <a:t>RF emissions from a nearby transmitter can cause the electrolyte to emit poison gas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D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. All of these choices are correct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T0A01 HRLM (9 - 2)</a:t>
            </a:r>
          </a:p>
        </p:txBody>
      </p:sp>
    </p:spTree>
    <p:extLst>
      <p:ext uri="{BB962C8B-B14F-4D97-AF65-F5344CB8AC3E}">
        <p14:creationId xmlns:p14="http://schemas.microsoft.com/office/powerpoint/2010/main" val="2499884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33EEC-622E-4B78-AD3C-94C80624A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Why should a 5-ampere fuse never be replaced with a 20-ampere fuse?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ECED1-6FD4-4D84-9122-28F43C04F4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The larger fuse would be likely to blow because it is rated for higher current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The power supply ripple would greatly increase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Excessive current could cause a fire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T0A05 HRLM (3 - 12)</a:t>
            </a:r>
          </a:p>
        </p:txBody>
      </p:sp>
    </p:spTree>
    <p:extLst>
      <p:ext uri="{BB962C8B-B14F-4D97-AF65-F5344CB8AC3E}">
        <p14:creationId xmlns:p14="http://schemas.microsoft.com/office/powerpoint/2010/main" val="972679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65C91-13C4-46CA-8D52-0219EBC94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a good way to guard against electrical shock at your station?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DAA5B-B12C-4E7C-9512-A6CA30E5E6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Use three-wire cords and plugs for all AC powered equipment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Connect all AC powered station equipment to a common safety ground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</a:t>
            </a:r>
            <a:r>
              <a:rPr lang="en-US" dirty="0">
                <a:latin typeface="+mn-lt"/>
              </a:rPr>
              <a:t>Install mechanical interlocks in high-voltage circuits</a:t>
            </a:r>
            <a:endParaRPr lang="en-US" b="0" i="0" u="none" strike="noStrike" baseline="0" dirty="0">
              <a:solidFill>
                <a:prstClr val="black"/>
              </a:solidFill>
              <a:latin typeface="+mn-lt"/>
            </a:endParaRP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T0A06 HRLM (9 - 4)</a:t>
            </a:r>
          </a:p>
        </p:txBody>
      </p:sp>
    </p:spTree>
    <p:extLst>
      <p:ext uri="{BB962C8B-B14F-4D97-AF65-F5344CB8AC3E}">
        <p14:creationId xmlns:p14="http://schemas.microsoft.com/office/powerpoint/2010/main" val="2299561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74EF9-6370-423B-B163-19F392086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a good way to guard against electrical shock at your station?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36D86-A835-4AD2-9594-D7D6E762E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Use three-wire cords and plugs for all AC powered equipment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Connect all AC powered station equipment to a common safety ground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</a:t>
            </a:r>
            <a:r>
              <a:rPr lang="en-US" dirty="0">
                <a:latin typeface="+mn-lt"/>
              </a:rPr>
              <a:t>Install mechanical interlocks in high-voltage circuits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T0A06 HRLM (9 - 4)</a:t>
            </a:r>
          </a:p>
        </p:txBody>
      </p:sp>
    </p:spTree>
    <p:extLst>
      <p:ext uri="{BB962C8B-B14F-4D97-AF65-F5344CB8AC3E}">
        <p14:creationId xmlns:p14="http://schemas.microsoft.com/office/powerpoint/2010/main" val="2701416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72DAC-E283-4732-AC84-AB21ECF77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Where should a lightning arrester be installed in a coaxial feed line?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E6C65-265C-4B19-8007-AA188B392C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At the output connector of a transceiver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At the antenna feed point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At the ac power service panel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On a grounded panel near where feed lines enter the building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T0A07 HRLM (9 - 5)</a:t>
            </a:r>
          </a:p>
        </p:txBody>
      </p:sp>
    </p:spTree>
    <p:extLst>
      <p:ext uri="{BB962C8B-B14F-4D97-AF65-F5344CB8AC3E}">
        <p14:creationId xmlns:p14="http://schemas.microsoft.com/office/powerpoint/2010/main" val="2709838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6D3D7-0D60-42BB-8A11-D02D88863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Where should a lightning arrester be installed in a coaxial feed line?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6E6DBA-F760-45D5-AB57-FBEA3F641F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At the output connector of a transceiver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At the antenna feed point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At the ac power service panel 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On a grounded panel near where feed lines enter the building</a:t>
            </a:r>
          </a:p>
          <a:p>
            <a:pPr marL="0" indent="0"/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T0A07 HRLM (9 - 5)</a:t>
            </a:r>
          </a:p>
        </p:txBody>
      </p:sp>
    </p:spTree>
    <p:extLst>
      <p:ext uri="{BB962C8B-B14F-4D97-AF65-F5344CB8AC3E}">
        <p14:creationId xmlns:p14="http://schemas.microsoft.com/office/powerpoint/2010/main" val="3064972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5E85F-84BE-431C-8C16-A4291D56A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Where should a fuse or circuit breaker be installed in a 120V AC power circuit?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E6095-3A98-48EE-96C0-40ABC0A5C8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In series with the hot conductor only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In series with the hot and neutral conductors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In parallel with the hot conductor only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In parallel with the hot and neutral conductors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T0A08 HRLM (9 - 4)</a:t>
            </a:r>
          </a:p>
        </p:txBody>
      </p:sp>
    </p:spTree>
    <p:extLst>
      <p:ext uri="{BB962C8B-B14F-4D97-AF65-F5344CB8AC3E}">
        <p14:creationId xmlns:p14="http://schemas.microsoft.com/office/powerpoint/2010/main" val="2949888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04B21-8308-400B-9447-B89AA4DC8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Where should a fuse or circuit breaker be installed in a 120V AC power circuit?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79E8F-22C9-4D96-B6A0-62B31E9E45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In series with the hot conductor only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In series with the hot and neutral conductors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In parallel with the hot conductor only 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In parallel with the hot and neutral conductors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T0A08 HRLM (9 - 4)</a:t>
            </a:r>
          </a:p>
        </p:txBody>
      </p:sp>
    </p:spTree>
    <p:extLst>
      <p:ext uri="{BB962C8B-B14F-4D97-AF65-F5344CB8AC3E}">
        <p14:creationId xmlns:p14="http://schemas.microsoft.com/office/powerpoint/2010/main" val="434924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15ABE-EEF4-4733-99C8-AE026080A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should be done to all external ground rods or earth connections?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1D857-89E1-4B29-A8A2-D594CC8B91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Waterproof them with silicone caulk or electrical tape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Keep them as far apart as possible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Bond them together with heavy wire or conductive strap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Tune them for resonance on the lowest frequency of operation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T0A09 HRLM (9 - 5)</a:t>
            </a:r>
          </a:p>
        </p:txBody>
      </p:sp>
    </p:spTree>
    <p:extLst>
      <p:ext uri="{BB962C8B-B14F-4D97-AF65-F5344CB8AC3E}">
        <p14:creationId xmlns:p14="http://schemas.microsoft.com/office/powerpoint/2010/main" val="3588790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42CBB-8C13-4062-A905-3793EE601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should be done to all external ground rods or earth connections?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FDC56-D7D9-43AA-B7E8-B94A47FB6A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Waterproof them with silicone caulk or electrical tape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Keep them as far apart as possible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Bond them together with heavy wire or conductive strap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Tune them for resonance on the lowest frequency of operation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T0A09 HRLM (9 - 5)</a:t>
            </a:r>
          </a:p>
        </p:txBody>
      </p:sp>
    </p:spTree>
    <p:extLst>
      <p:ext uri="{BB962C8B-B14F-4D97-AF65-F5344CB8AC3E}">
        <p14:creationId xmlns:p14="http://schemas.microsoft.com/office/powerpoint/2010/main" val="2070260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6B3BB-5FCA-465F-A366-DE5048B9F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hazard is caused by charging or discharging a battery too quickly?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C2E3B6-F8C2-4A9D-809D-182B372978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>
                <a:latin typeface="+mn-lt"/>
              </a:rPr>
              <a:t>Overheating or out-gassing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latin typeface="+mn-lt"/>
              </a:rPr>
              <a:t>Excess output ripple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latin typeface="+mn-lt"/>
              </a:rPr>
              <a:t>Half-wave rectification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latin typeface="+mn-lt"/>
              </a:rPr>
              <a:t>Inverse memory effect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T0A10 HRLM (5 - 17)</a:t>
            </a:r>
          </a:p>
        </p:txBody>
      </p:sp>
    </p:spTree>
    <p:extLst>
      <p:ext uri="{BB962C8B-B14F-4D97-AF65-F5344CB8AC3E}">
        <p14:creationId xmlns:p14="http://schemas.microsoft.com/office/powerpoint/2010/main" val="2778534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A755E-F1B9-4F1A-B8D2-06AAABEFA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is a safety hazard of a 12-volt storage battery?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385E07-43FC-47B9-AEDC-D40EDC9BCD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Touching both terminals with the hands can cause electrical shock</a:t>
            </a:r>
          </a:p>
          <a:p>
            <a:r>
              <a:rPr lang="en-US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Shorting the terminals can cause burns, fire, or an explosion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</a:t>
            </a:r>
            <a:r>
              <a:rPr lang="en-US" dirty="0">
                <a:latin typeface="+mn-lt"/>
              </a:rPr>
              <a:t>RF emissions from a nearby transmitter can cause the electrolyte to emit poison gas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T0A01 HRLM (9 - 2)</a:t>
            </a:r>
          </a:p>
        </p:txBody>
      </p:sp>
    </p:spTree>
    <p:extLst>
      <p:ext uri="{BB962C8B-B14F-4D97-AF65-F5344CB8AC3E}">
        <p14:creationId xmlns:p14="http://schemas.microsoft.com/office/powerpoint/2010/main" val="35796234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90FE7-1378-4C30-8B7B-34960DBA0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hazard is caused by charging or discharging a battery too quickly?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99809-C600-4B97-AE95-DD1C64D69B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Overheating or out-gassing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latin typeface="+mn-lt"/>
              </a:rPr>
              <a:t>Excess output ripple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latin typeface="+mn-lt"/>
              </a:rPr>
              <a:t>Half-wave rectification 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latin typeface="+mn-lt"/>
              </a:rPr>
              <a:t>Inverse memory effect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T0A10 HRLM (5 - 17)</a:t>
            </a:r>
          </a:p>
        </p:txBody>
      </p:sp>
    </p:spTree>
    <p:extLst>
      <p:ext uri="{BB962C8B-B14F-4D97-AF65-F5344CB8AC3E}">
        <p14:creationId xmlns:p14="http://schemas.microsoft.com/office/powerpoint/2010/main" val="21815048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A64B7-793C-4419-BACB-E3723922C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hazard exists in a power supply immediately after turning it off?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BD619-B468-4C6A-B7F2-B2C53772A9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Circulating currents in the dc filter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Leakage flux in the power transformer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Voltage transients from kickback diodes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Charge stored in filter capacitors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T0A11 HRLM (9 - 2)</a:t>
            </a:r>
          </a:p>
        </p:txBody>
      </p:sp>
    </p:spTree>
    <p:extLst>
      <p:ext uri="{BB962C8B-B14F-4D97-AF65-F5344CB8AC3E}">
        <p14:creationId xmlns:p14="http://schemas.microsoft.com/office/powerpoint/2010/main" val="1623580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213BA-3F3F-495B-A553-EB59E300D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hazard exists in a power supply immediately after turning it off?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F8317-9CAE-412E-9A1F-8D9D2DB255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Circulating currents in the dc filter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Leakage flux in the power transformer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Voltage transients from kickback diodes 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Charge stored in filter capacitors</a:t>
            </a:r>
          </a:p>
          <a:p>
            <a:pPr marL="0" indent="0"/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T0A11 HRLM (9 - 2)</a:t>
            </a:r>
          </a:p>
        </p:txBody>
      </p:sp>
    </p:spTree>
    <p:extLst>
      <p:ext uri="{BB962C8B-B14F-4D97-AF65-F5344CB8AC3E}">
        <p14:creationId xmlns:p14="http://schemas.microsoft.com/office/powerpoint/2010/main" val="397847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E8D58-E2AD-424E-8BBC-CBD189A98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health hazard is presented by electrical current flowing through the body?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7EDBA-683D-48FC-B0A7-CDDB20AF6C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It may cause injury by heating tissue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It may disrupt the electrical functions of cells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It may cause involuntary muscle contractions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T0A02 HRLM (9 - 2)</a:t>
            </a:r>
          </a:p>
        </p:txBody>
      </p:sp>
    </p:spTree>
    <p:extLst>
      <p:ext uri="{BB962C8B-B14F-4D97-AF65-F5344CB8AC3E}">
        <p14:creationId xmlns:p14="http://schemas.microsoft.com/office/powerpoint/2010/main" val="1758714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7AFB3-CAC6-4C80-B5DB-2B8BDD180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health hazard is presented by electrical current flowing through the body?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D5B93-9085-44D7-8C8E-E31F6F4F3E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It may cause injury by heating tissue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It may disrupt the electrical functions of cells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It may cause involuntary muscle contractions</a:t>
            </a:r>
          </a:p>
          <a:p>
            <a:r>
              <a:rPr lang="en-US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T0A02 HRLM (9 - 2)</a:t>
            </a:r>
          </a:p>
        </p:txBody>
      </p:sp>
    </p:spTree>
    <p:extLst>
      <p:ext uri="{BB962C8B-B14F-4D97-AF65-F5344CB8AC3E}">
        <p14:creationId xmlns:p14="http://schemas.microsoft.com/office/powerpoint/2010/main" val="689910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E9F5E-B48C-4E61-993F-E22C39FF9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In the United States, what circuit does black wire insulation indicate in a three-wire 120 V cable?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2BE44-A509-4F81-AC40-FE3DF5C05B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Neutral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Hot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Equipment ground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</a:t>
            </a:r>
            <a:r>
              <a:rPr lang="en-US" dirty="0">
                <a:latin typeface="+mn-lt"/>
              </a:rPr>
              <a:t>Black insulation is never used</a:t>
            </a:r>
            <a:endParaRPr lang="en-US" b="0" i="0" u="none" strike="noStrike" baseline="0" dirty="0">
              <a:solidFill>
                <a:prstClr val="black"/>
              </a:solidFill>
              <a:latin typeface="+mn-lt"/>
            </a:endParaRP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T0A03 HRLM (9 - 4)</a:t>
            </a:r>
          </a:p>
        </p:txBody>
      </p:sp>
    </p:spTree>
    <p:extLst>
      <p:ext uri="{BB962C8B-B14F-4D97-AF65-F5344CB8AC3E}">
        <p14:creationId xmlns:p14="http://schemas.microsoft.com/office/powerpoint/2010/main" val="370235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165B3-3AB8-4905-B456-F6532904F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In the United States, what circuit does black wire insulation indicate in a three-wire 120 V cable?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3A3FA-CC11-479D-A826-5AC8D028B9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Neutral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Hot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Equipment ground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</a:t>
            </a:r>
            <a:r>
              <a:rPr lang="en-US" dirty="0">
                <a:latin typeface="+mn-lt"/>
              </a:rPr>
              <a:t>Black insulation is never used</a:t>
            </a:r>
            <a:endParaRPr lang="en-US" b="0" i="0" u="none" strike="noStrike" baseline="0" dirty="0">
              <a:solidFill>
                <a:prstClr val="black"/>
              </a:solidFill>
              <a:latin typeface="+mn-lt"/>
            </a:endParaRP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T0A03 HRLM (9 - 4)</a:t>
            </a:r>
          </a:p>
        </p:txBody>
      </p:sp>
    </p:spTree>
    <p:extLst>
      <p:ext uri="{BB962C8B-B14F-4D97-AF65-F5344CB8AC3E}">
        <p14:creationId xmlns:p14="http://schemas.microsoft.com/office/powerpoint/2010/main" val="473232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FCDBC-263C-4092-8445-38BB530FF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is the purpose of a fuse in an electrical circuit?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EEF69B-984B-4084-B91A-27D52C4D3F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To prevent power supply ripple from damaging a circuit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To remove power in case of overload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To limit current to prevent shocks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T0A04 HRLM (3 - 12)</a:t>
            </a:r>
          </a:p>
        </p:txBody>
      </p:sp>
    </p:spTree>
    <p:extLst>
      <p:ext uri="{BB962C8B-B14F-4D97-AF65-F5344CB8AC3E}">
        <p14:creationId xmlns:p14="http://schemas.microsoft.com/office/powerpoint/2010/main" val="3412992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8FEC1-8715-4EB4-A092-894BCD1C5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purpose of a fuse in an electrical circuit?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AE20F-BA71-43F4-8BA3-E90F91C141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To prevent power supply ripple from damaging a circuit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To remove power in case of overload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To limit current to prevent shocks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T0A04 HRLM (3 - 12)</a:t>
            </a:r>
          </a:p>
        </p:txBody>
      </p:sp>
    </p:spTree>
    <p:extLst>
      <p:ext uri="{BB962C8B-B14F-4D97-AF65-F5344CB8AC3E}">
        <p14:creationId xmlns:p14="http://schemas.microsoft.com/office/powerpoint/2010/main" val="2237946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73581-B15E-494C-99FE-BBE72CCEA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Why should a 5-ampere fuse never be replaced with a 20-ampere fuse?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A45F5-B411-4F41-948D-8F17B6D290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The larger fuse would be likely to blow because it is rated for higher current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The power supply ripple would greatly increase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Excessive current could cause a fire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T0A05 HRLM (3 - 12)</a:t>
            </a:r>
          </a:p>
        </p:txBody>
      </p:sp>
    </p:spTree>
    <p:extLst>
      <p:ext uri="{BB962C8B-B14F-4D97-AF65-F5344CB8AC3E}">
        <p14:creationId xmlns:p14="http://schemas.microsoft.com/office/powerpoint/2010/main" val="3802394626"/>
      </p:ext>
    </p:extLst>
  </p:cSld>
  <p:clrMapOvr>
    <a:masterClrMapping/>
  </p:clrMapOvr>
</p:sld>
</file>

<file path=ppt/theme/theme1.xml><?xml version="1.0" encoding="utf-8"?>
<a:theme xmlns:a="http://schemas.openxmlformats.org/drawingml/2006/main" name="Module Theme">
  <a:themeElements>
    <a:clrScheme name="HORIZ NO SCREENED DIAMON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ORIZ NO SCREENED DIAMO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ORIZ NO SCREENED DIAMO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IZ NO SCREENED DIAMO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 Theme</Template>
  <TotalTime>42</TotalTime>
  <Words>1213</Words>
  <Application>Microsoft Office PowerPoint</Application>
  <PresentationFormat>On-screen Show (4:3)</PresentationFormat>
  <Paragraphs>133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Aptos</vt:lpstr>
      <vt:lpstr>Arial</vt:lpstr>
      <vt:lpstr>Times New Roman</vt:lpstr>
      <vt:lpstr>Module Theme</vt:lpstr>
      <vt:lpstr>Which of the following is a safety hazard of a 12-volt storage battery?</vt:lpstr>
      <vt:lpstr>Which of the following is a safety hazard of a 12-volt storage battery?</vt:lpstr>
      <vt:lpstr>What health hazard is presented by electrical current flowing through the body?</vt:lpstr>
      <vt:lpstr>What health hazard is presented by electrical current flowing through the body?</vt:lpstr>
      <vt:lpstr>In the United States, what circuit does black wire insulation indicate in a three-wire 120 V cable?</vt:lpstr>
      <vt:lpstr>In the United States, what circuit does black wire insulation indicate in a three-wire 120 V cable?</vt:lpstr>
      <vt:lpstr>What is the purpose of a fuse in an electrical circuit?</vt:lpstr>
      <vt:lpstr>What is the purpose of a fuse in an electrical circuit?</vt:lpstr>
      <vt:lpstr>Why should a 5-ampere fuse never be replaced with a 20-ampere fuse?</vt:lpstr>
      <vt:lpstr>Why should a 5-ampere fuse never be replaced with a 20-ampere fuse?</vt:lpstr>
      <vt:lpstr>What is a good way to guard against electrical shock at your station?</vt:lpstr>
      <vt:lpstr>What is a good way to guard against electrical shock at your station?</vt:lpstr>
      <vt:lpstr>Where should a lightning arrester be installed in a coaxial feed line?</vt:lpstr>
      <vt:lpstr>Where should a lightning arrester be installed in a coaxial feed line?</vt:lpstr>
      <vt:lpstr>Where should a fuse or circuit breaker be installed in a 120V AC power circuit?</vt:lpstr>
      <vt:lpstr>Where should a fuse or circuit breaker be installed in a 120V AC power circuit?</vt:lpstr>
      <vt:lpstr>What should be done to all external ground rods or earth connections?</vt:lpstr>
      <vt:lpstr>What should be done to all external ground rods or earth connections?</vt:lpstr>
      <vt:lpstr>What hazard is caused by charging or discharging a battery too quickly?</vt:lpstr>
      <vt:lpstr>What hazard is caused by charging or discharging a battery too quickly?</vt:lpstr>
      <vt:lpstr>What hazard exists in a power supply immediately after turning it off?</vt:lpstr>
      <vt:lpstr>What hazard exists in a power supply immediately after turning it off?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of the following is a safety hazard of a 12 voltage storage battery?</dc:title>
  <dc:creator>Ward Silver</dc:creator>
  <cp:lastModifiedBy>Scott Katsilas</cp:lastModifiedBy>
  <cp:revision>11</cp:revision>
  <dcterms:created xsi:type="dcterms:W3CDTF">2014-03-12T18:09:47Z</dcterms:created>
  <dcterms:modified xsi:type="dcterms:W3CDTF">2024-08-24T19:26:37Z</dcterms:modified>
</cp:coreProperties>
</file>